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858000" cy="9144000"/>
  <p:embeddedFontLst>
    <p:embeddedFont>
      <p:font typeface="Corben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schemas.openxmlformats.org/officeDocument/2006/relationships/font" Target="fonts/Corben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0" name="Google Shape;29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545D"/>
            </a:gs>
            <a:gs pos="45999">
              <a:srgbClr val="F7535C">
                <a:alpha val="83529"/>
              </a:srgbClr>
            </a:gs>
            <a:gs pos="98999">
              <a:srgbClr val="FA545D">
                <a:alpha val="65098"/>
              </a:srgbClr>
            </a:gs>
            <a:gs pos="100000">
              <a:srgbClr val="FA545D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AA2E"/>
            </a:gs>
            <a:gs pos="43999">
              <a:srgbClr val="E9AA2E">
                <a:alpha val="72549"/>
              </a:srgbClr>
            </a:gs>
            <a:gs pos="100000">
              <a:srgbClr val="E9AA2E">
                <a:alpha val="37647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6A16"/>
            </a:gs>
            <a:gs pos="45999">
              <a:srgbClr val="088A1D">
                <a:alpha val="62352"/>
              </a:srgbClr>
            </a:gs>
            <a:gs pos="98999">
              <a:srgbClr val="088A1D">
                <a:alpha val="19607"/>
              </a:srgbClr>
            </a:gs>
            <a:gs pos="100000">
              <a:srgbClr val="088A1D">
                <a:alpha val="1843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06" name="Google Shape;10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45000">
              <a:srgbClr val="036C75">
                <a:alpha val="83921"/>
              </a:srgbClr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56" name="Google Shape;15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7C5"/>
            </a:gs>
            <a:gs pos="43999">
              <a:srgbClr val="0077C5">
                <a:alpha val="80000"/>
              </a:srgbClr>
            </a:gs>
            <a:gs pos="100000">
              <a:srgbClr val="0077C5">
                <a:alpha val="5490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ahlgrenska.se/omraden/omrade-5/verksamhet-transplantationscentrum/vardgivare/njurdonation-levande-donator/" TargetMode="External"/><Relationship Id="rId4" Type="http://schemas.openxmlformats.org/officeDocument/2006/relationships/hyperlink" Target="https://www.socialstyrelsen.se/ansok-och-anmal/anmal/om-donationsregistret/" TargetMode="External"/><Relationship Id="rId5" Type="http://schemas.openxmlformats.org/officeDocument/2006/relationships/hyperlink" Target="https://sodrasjukvardsregionen.se/yrkes-och-miljodermatologi/ymda-allergi-modersida/ymda-huden-modersida-patient/" TargetMode="External"/><Relationship Id="rId6" Type="http://schemas.openxmlformats.org/officeDocument/2006/relationships/hyperlink" Target="https://www.1177.se/Skane/liv--halsa/sa-fungerar-kroppen/" TargetMode="External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59" name="Google Shape;259;p61"/>
          <p:cNvSpPr txBox="1"/>
          <p:nvPr/>
        </p:nvSpPr>
        <p:spPr>
          <a:xfrm>
            <a:off x="231325" y="764700"/>
            <a:ext cx="1172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5000">
                <a:latin typeface="Corben"/>
                <a:ea typeface="Corben"/>
                <a:cs typeface="Corben"/>
                <a:sym typeface="Corben"/>
              </a:rPr>
              <a:t>Fördjupning: Organ</a:t>
            </a:r>
            <a:endParaRPr sz="5000"/>
          </a:p>
        </p:txBody>
      </p:sp>
      <p:pic>
        <p:nvPicPr>
          <p:cNvPr id="260" name="Google Shape;26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238" y="1828800"/>
            <a:ext cx="5823524" cy="408045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1"/>
          <p:cNvSpPr txBox="1"/>
          <p:nvPr/>
        </p:nvSpPr>
        <p:spPr>
          <a:xfrm rot="5400000">
            <a:off x="7554250" y="3306350"/>
            <a:ext cx="3241200" cy="1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Shutterstock</a:t>
            </a:r>
            <a:endParaRPr sz="1000"/>
          </a:p>
        </p:txBody>
      </p:sp>
      <p:sp>
        <p:nvSpPr>
          <p:cNvPr id="262" name="Google Shape;262;p61"/>
          <p:cNvSpPr txBox="1"/>
          <p:nvPr/>
        </p:nvSpPr>
        <p:spPr>
          <a:xfrm>
            <a:off x="3123075" y="5861925"/>
            <a:ext cx="5808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En docka som visar några av kroppens organ.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67" name="Google Shape;267;p62"/>
          <p:cNvSpPr txBox="1"/>
          <p:nvPr/>
        </p:nvSpPr>
        <p:spPr>
          <a:xfrm>
            <a:off x="6172200" y="397400"/>
            <a:ext cx="56847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Olika uppgifter</a:t>
            </a:r>
            <a:endParaRPr sz="3600"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kroppen finns kroppsdelar som kallas organ. Olika organ har olika uppgifter i kroppen.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Hjärtat pumpar t.ex. runt blodet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medan lungorna tar upp syre när vi andas. Magsäcken mosar maten vi äter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innan den skickas vidare till andra organ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hjälper oss att ta hand om maten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olika sätt.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Härefter kan du läsa mer om tre andra organ. Nämligen hjärnan, njurarna och huden.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2"/>
          <p:cNvSpPr txBox="1"/>
          <p:nvPr/>
        </p:nvSpPr>
        <p:spPr>
          <a:xfrm>
            <a:off x="273475" y="4977925"/>
            <a:ext cx="60009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Organen behövs för att kroppen ska fungera.</a:t>
            </a:r>
            <a:endParaRPr/>
          </a:p>
        </p:txBody>
      </p:sp>
      <p:sp>
        <p:nvSpPr>
          <p:cNvPr id="269" name="Google Shape;269;p62"/>
          <p:cNvSpPr txBox="1"/>
          <p:nvPr/>
        </p:nvSpPr>
        <p:spPr>
          <a:xfrm rot="5400000">
            <a:off x="4055700" y="2988750"/>
            <a:ext cx="374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pic>
        <p:nvPicPr>
          <p:cNvPr id="270" name="Google Shape;27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75" y="1394050"/>
            <a:ext cx="5452502" cy="363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3"/>
          <p:cNvSpPr txBox="1"/>
          <p:nvPr/>
        </p:nvSpPr>
        <p:spPr>
          <a:xfrm>
            <a:off x="376800" y="5381300"/>
            <a:ext cx="52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dk1"/>
                </a:solidFill>
              </a:rPr>
              <a:t>Hjälmar skyddar både huvudet och den viktiga hjärnan.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6" name="Google Shape;276;p63"/>
          <p:cNvSpPr txBox="1"/>
          <p:nvPr/>
        </p:nvSpPr>
        <p:spPr>
          <a:xfrm rot="5400000">
            <a:off x="3763975" y="3507175"/>
            <a:ext cx="442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sp>
        <p:nvSpPr>
          <p:cNvPr descr="Rectangle 5" id="277" name="Google Shape;277;p63"/>
          <p:cNvSpPr txBox="1"/>
          <p:nvPr/>
        </p:nvSpPr>
        <p:spPr>
          <a:xfrm>
            <a:off x="6436175" y="615125"/>
            <a:ext cx="55428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Hjärnan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Hjärnan är ett viktigt organ. I hjärnan har vi våra tankar, känslor och personlighet.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Hjärnan behövs för att kroppen ska fungera.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Hjärnan gör t.ex. så att vi andas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 organen lungorna. 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Hjärnan bestämmer också när någon dör. Vissa organ kan vi klara oss ganska bra utan. Om organet slutar fungera kan vi få medicin eller ett nytt organ från en donator.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slutar hjärnan att fungera helt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så är man död.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25" y="1564075"/>
            <a:ext cx="5452498" cy="389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4"/>
          <p:cNvSpPr txBox="1"/>
          <p:nvPr/>
        </p:nvSpPr>
        <p:spPr>
          <a:xfrm rot="5400000">
            <a:off x="3374875" y="2983925"/>
            <a:ext cx="40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Bild</a:t>
            </a:r>
            <a:r>
              <a:rPr lang="sv-SE" sz="1000"/>
              <a:t>: Pixabay</a:t>
            </a:r>
            <a:endParaRPr sz="1000"/>
          </a:p>
        </p:txBody>
      </p:sp>
      <p:sp>
        <p:nvSpPr>
          <p:cNvPr descr="Rectangle 5" id="284" name="Google Shape;284;p64"/>
          <p:cNvSpPr txBox="1"/>
          <p:nvPr/>
        </p:nvSpPr>
        <p:spPr>
          <a:xfrm>
            <a:off x="5705250" y="397400"/>
            <a:ext cx="61515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Njurarna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våra kroppar har vi två njurar.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Njurarnas viktigaste uppgift är att rena blodet från ämnen som kroppen inte behöver.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Sådana ämnen kallas restprodukter.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njurarna skapas även kiss.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 vi kissar åker restprodukterna ut ur kroppen.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Även om vi har två njurar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så klarar vi oss faktiskt med bara en njure.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Därför är det möjligt att donera en njure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trots att man själv lever.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375" y="1212225"/>
            <a:ext cx="4440523" cy="423237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4"/>
          <p:cNvSpPr txBox="1"/>
          <p:nvPr/>
        </p:nvSpPr>
        <p:spPr>
          <a:xfrm>
            <a:off x="3917675" y="1879475"/>
            <a:ext cx="5013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64"/>
          <p:cNvSpPr txBox="1"/>
          <p:nvPr/>
        </p:nvSpPr>
        <p:spPr>
          <a:xfrm>
            <a:off x="785200" y="5419200"/>
            <a:ext cx="45408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När njurarna har gjort sitt jobb behöver vi kissa.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5"/>
          <p:cNvSpPr txBox="1"/>
          <p:nvPr/>
        </p:nvSpPr>
        <p:spPr>
          <a:xfrm rot="5400000">
            <a:off x="3074375" y="3636575"/>
            <a:ext cx="529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</a:t>
            </a:r>
            <a:r>
              <a:rPr lang="sv-SE" sz="1000"/>
              <a:t>Nsey Benajah/Unsplash</a:t>
            </a:r>
            <a:endParaRPr sz="1000"/>
          </a:p>
        </p:txBody>
      </p:sp>
      <p:sp>
        <p:nvSpPr>
          <p:cNvPr descr="Rectangle 5" id="293" name="Google Shape;293;p65"/>
          <p:cNvSpPr txBox="1"/>
          <p:nvPr/>
        </p:nvSpPr>
        <p:spPr>
          <a:xfrm>
            <a:off x="6042725" y="397400"/>
            <a:ext cx="59664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Huden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Huden är kroppens största organ.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Vuxna människor har cirka 2 m² hud.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är ungefär lika stort som en vanlig dörr.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Huden har många viktiga uppgifter.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skyddar kroppen och ser till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våra kroppar håller en bra temperatur.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Blir vi för varma svettas huden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 att sänka temperaturen.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använder också huden för att känna.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Smärta, värme och kyla är tre exempel på det.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65"/>
          <p:cNvSpPr txBox="1"/>
          <p:nvPr/>
        </p:nvSpPr>
        <p:spPr>
          <a:xfrm>
            <a:off x="310075" y="4676775"/>
            <a:ext cx="57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Huden är vårt största organ. </a:t>
            </a:r>
            <a:endParaRPr/>
          </a:p>
        </p:txBody>
      </p:sp>
      <p:pic>
        <p:nvPicPr>
          <p:cNvPr id="295" name="Google Shape;29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75" y="1255950"/>
            <a:ext cx="5246822" cy="349702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5"/>
          <p:cNvSpPr txBox="1"/>
          <p:nvPr/>
        </p:nvSpPr>
        <p:spPr>
          <a:xfrm>
            <a:off x="4268500" y="1954650"/>
            <a:ext cx="3006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301" name="Google Shape;301;p66"/>
          <p:cNvSpPr txBox="1"/>
          <p:nvPr/>
        </p:nvSpPr>
        <p:spPr>
          <a:xfrm>
            <a:off x="4907351" y="1052725"/>
            <a:ext cx="6337500" cy="3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Källor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Sahlgrenska universitetssjukhuset: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Njurdonation - levande donator 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Socialstyrelsen: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Mer information om donationsregistret 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Södra sjukvårdsregionen: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Om huden </a:t>
            </a:r>
            <a:endParaRPr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1177: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Så fungerar kroppen </a:t>
            </a:r>
            <a:endParaRPr sz="1100" u="sng">
              <a:solidFill>
                <a:schemeClr val="hlink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u="sng">
              <a:solidFill>
                <a:srgbClr val="0563C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02" name="Google Shape;302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0525" y="701250"/>
            <a:ext cx="3216850" cy="4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