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858000" cy="9144000"/>
  <p:embeddedFontLst>
    <p:embeddedFont>
      <p:font typeface="Corben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schemas.openxmlformats.org/officeDocument/2006/relationships/font" Target="fonts/Corben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545D"/>
            </a:gs>
            <a:gs pos="45999">
              <a:srgbClr val="F7535C">
                <a:alpha val="83529"/>
              </a:srgbClr>
            </a:gs>
            <a:gs pos="98999">
              <a:srgbClr val="FA545D">
                <a:alpha val="65098"/>
              </a:srgbClr>
            </a:gs>
            <a:gs pos="100000">
              <a:srgbClr val="FA545D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AA2E"/>
            </a:gs>
            <a:gs pos="43999">
              <a:srgbClr val="E9AA2E">
                <a:alpha val="72549"/>
              </a:srgbClr>
            </a:gs>
            <a:gs pos="100000">
              <a:srgbClr val="E9AA2E">
                <a:alpha val="37647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6A16"/>
            </a:gs>
            <a:gs pos="45999">
              <a:srgbClr val="088A1D">
                <a:alpha val="62352"/>
              </a:srgbClr>
            </a:gs>
            <a:gs pos="98999">
              <a:srgbClr val="088A1D">
                <a:alpha val="19607"/>
              </a:srgbClr>
            </a:gs>
            <a:gs pos="100000">
              <a:srgbClr val="088A1D">
                <a:alpha val="1843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06" name="Google Shape;10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45000">
              <a:srgbClr val="036C75">
                <a:alpha val="83921"/>
              </a:srgbClr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56" name="Google Shape;15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7C5"/>
            </a:gs>
            <a:gs pos="43999">
              <a:srgbClr val="0077C5">
                <a:alpha val="80000"/>
              </a:srgbClr>
            </a:gs>
            <a:gs pos="100000">
              <a:srgbClr val="0077C5">
                <a:alpha val="5490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kolverket.se/regler-och-ansvar/ansvar-i-skolfragor/skolplikt-och-ratt-till-utbildning" TargetMode="External"/><Relationship Id="rId4" Type="http://schemas.openxmlformats.org/officeDocument/2006/relationships/hyperlink" Target="https://slakthistoria.se/slaktforskning/utbildning/trog-svensk-skolstart" TargetMode="External"/><Relationship Id="rId5" Type="http://schemas.openxmlformats.org/officeDocument/2006/relationships/hyperlink" Target="https://www.vilarare.se/nyheter/skollagen/brott-mot-skolplikten-kan-kosta-familjen-24-000/" TargetMode="External"/><Relationship Id="rId6" Type="http://schemas.openxmlformats.org/officeDocument/2006/relationships/hyperlink" Target="https://www.oresunddirekt.se/se/jag-vill-flytta-till-danmark/skola-och-barnomsorg/det-danska-skolsystemet" TargetMode="External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59" name="Google Shape;259;p61"/>
          <p:cNvSpPr txBox="1"/>
          <p:nvPr/>
        </p:nvSpPr>
        <p:spPr>
          <a:xfrm>
            <a:off x="231325" y="764700"/>
            <a:ext cx="1172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5000">
                <a:latin typeface="Corben"/>
                <a:ea typeface="Corben"/>
                <a:cs typeface="Corben"/>
                <a:sym typeface="Corben"/>
              </a:rPr>
              <a:t>Fördjupning: Skolplikten</a:t>
            </a:r>
            <a:endParaRPr sz="5000"/>
          </a:p>
        </p:txBody>
      </p:sp>
      <p:pic>
        <p:nvPicPr>
          <p:cNvPr id="260" name="Google Shape;26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911" y="2027975"/>
            <a:ext cx="6796225" cy="382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1"/>
          <p:cNvSpPr txBox="1"/>
          <p:nvPr/>
        </p:nvSpPr>
        <p:spPr>
          <a:xfrm rot="5400000">
            <a:off x="7301375" y="4049825"/>
            <a:ext cx="4550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Shutterstock</a:t>
            </a:r>
            <a:endParaRPr sz="100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66" name="Google Shape;266;p62"/>
          <p:cNvSpPr txBox="1"/>
          <p:nvPr/>
        </p:nvSpPr>
        <p:spPr>
          <a:xfrm>
            <a:off x="6172200" y="397400"/>
            <a:ext cx="56847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9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Rättighet &amp; skyldighet</a:t>
            </a:r>
            <a:endParaRPr sz="2900"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Barn i Sverige har inte bara rätt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få en utbildning.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är också skyldiga att gå i skolan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lära sig saker. Det kallas skolplikt.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Från förskoleklass till nionde klass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måste eleverna alltså gå i skolan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 de inte har giltig frånvaro.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bryta mot skolplikten är inte tillåtet. Kommer inte eleven till skolan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 elevens vårdnadshavare få betala böter.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2"/>
          <p:cNvSpPr txBox="1"/>
          <p:nvPr/>
        </p:nvSpPr>
        <p:spPr>
          <a:xfrm rot="5400000">
            <a:off x="4055700" y="2741225"/>
            <a:ext cx="374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Shutterstock </a:t>
            </a:r>
            <a:endParaRPr sz="1000"/>
          </a:p>
        </p:txBody>
      </p:sp>
      <p:pic>
        <p:nvPicPr>
          <p:cNvPr id="268" name="Google Shape;26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900" y="1146063"/>
            <a:ext cx="5452500" cy="36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73" name="Google Shape;273;p63"/>
          <p:cNvSpPr txBox="1"/>
          <p:nvPr/>
        </p:nvSpPr>
        <p:spPr>
          <a:xfrm>
            <a:off x="6436175" y="615125"/>
            <a:ext cx="55428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Sedan 1962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Sedan år 1962 har Sverige haft skolplikt. Skolplikten skapades för att se till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alla barn skulle få samma möjligheter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till en bra utbildning.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alla länder har inte skolplikt. 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Vårt grannland Danmark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 t.ex. undervisningsplikt i stället.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Barn i Danmark måste alltså inte gå i skolan.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de måste bli undervisade.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betyder att barnen får bli hemskolade.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275" y="1468150"/>
            <a:ext cx="5591725" cy="372967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63"/>
          <p:cNvSpPr txBox="1"/>
          <p:nvPr/>
        </p:nvSpPr>
        <p:spPr>
          <a:xfrm rot="5400000">
            <a:off x="3712200" y="3473550"/>
            <a:ext cx="47676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Shutterstock</a:t>
            </a:r>
            <a:endParaRPr sz="1000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80" name="Google Shape;280;p64"/>
          <p:cNvSpPr txBox="1"/>
          <p:nvPr/>
        </p:nvSpPr>
        <p:spPr>
          <a:xfrm>
            <a:off x="6027975" y="397400"/>
            <a:ext cx="58287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Hemskolning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Sverige bryter hemskolning mot skolplikten som säger att barn ska gå i skolan.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i länder som USA och Danmark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är hemskolning tillåtet.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Hemskolning betyder att barn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får sin skolundervisning hemma.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Då kan någon av föräldrarna vara lärare.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Vissa tycker att hemskolning är bra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eftersom det kan passa en del elever bättre.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Andra säger att det är dåligt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eftersom eleverna kanske inte lär sig allt.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64"/>
          <p:cNvSpPr txBox="1"/>
          <p:nvPr/>
        </p:nvSpPr>
        <p:spPr>
          <a:xfrm>
            <a:off x="113200" y="4866825"/>
            <a:ext cx="599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I Danmark måste barn inte gå i skolan. Men de måste få undervisning.</a:t>
            </a:r>
            <a:endParaRPr/>
          </a:p>
        </p:txBody>
      </p:sp>
      <p:sp>
        <p:nvSpPr>
          <p:cNvPr id="282" name="Google Shape;282;p64"/>
          <p:cNvSpPr txBox="1"/>
          <p:nvPr/>
        </p:nvSpPr>
        <p:spPr>
          <a:xfrm rot="5400000">
            <a:off x="3676025" y="3183450"/>
            <a:ext cx="442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 </a:t>
            </a:r>
            <a:endParaRPr sz="1000"/>
          </a:p>
        </p:txBody>
      </p:sp>
      <p:pic>
        <p:nvPicPr>
          <p:cNvPr id="283" name="Google Shape;28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75" y="1211358"/>
            <a:ext cx="5597501" cy="373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5"/>
          <p:cNvSpPr txBox="1"/>
          <p:nvPr/>
        </p:nvSpPr>
        <p:spPr>
          <a:xfrm rot="5400000">
            <a:off x="3509500" y="3647100"/>
            <a:ext cx="529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Steven Lelham/Unsplash</a:t>
            </a:r>
            <a:endParaRPr sz="1000"/>
          </a:p>
        </p:txBody>
      </p:sp>
      <p:sp>
        <p:nvSpPr>
          <p:cNvPr descr="Rectangle 5" id="289" name="Google Shape;289;p65"/>
          <p:cNvSpPr txBox="1"/>
          <p:nvPr/>
        </p:nvSpPr>
        <p:spPr>
          <a:xfrm>
            <a:off x="6572250" y="397400"/>
            <a:ext cx="52845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Gymnasiet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Skolplikten gäller bara till nionde klass. Efter det får eleverna själva välja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 de vill fortsätta gå i skolan.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även om det är frivilligt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vill ändå de flesta elever gå i gymnasiet. Det är nämligen svårare att få jobb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 man inte har gått i gymnasiet.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gymnasiet får eleverna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välja mer vad de vill lära sig.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kan t.ex. välja att lära sig mer om naturvetenskap, musik, språk eller sport.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65"/>
          <p:cNvSpPr txBox="1"/>
          <p:nvPr/>
        </p:nvSpPr>
        <p:spPr>
          <a:xfrm>
            <a:off x="757275" y="3968750"/>
            <a:ext cx="57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dk1"/>
                </a:solidFill>
              </a:rPr>
              <a:t>Ungdomar som är duktiga på sport kan gå i idrottsgymnasium.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91" name="Google Shape;29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475" y="1278075"/>
            <a:ext cx="5246828" cy="2766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96" name="Google Shape;296;p66"/>
          <p:cNvSpPr txBox="1"/>
          <p:nvPr/>
        </p:nvSpPr>
        <p:spPr>
          <a:xfrm>
            <a:off x="4907351" y="1052725"/>
            <a:ext cx="6337500" cy="3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Källor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Skolverket: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Skolplikt och rätt till utbildning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Släkthistoria: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Skolplikt i Sverige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lärare</a:t>
            </a: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Brott mot skolplikten kan kosta familjen 24 000 kr 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Öresund direkt: 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Skola i Danmark - introduktion till danska skolsystemet 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u="sng">
              <a:solidFill>
                <a:srgbClr val="0563C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97" name="Google Shape;297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0525" y="701250"/>
            <a:ext cx="3216850" cy="4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